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7" r:id="rId3"/>
    <p:sldId id="273" r:id="rId4"/>
    <p:sldId id="259" r:id="rId5"/>
    <p:sldId id="275" r:id="rId6"/>
    <p:sldId id="276" r:id="rId7"/>
    <p:sldId id="277" r:id="rId8"/>
    <p:sldId id="278" r:id="rId9"/>
    <p:sldId id="279" r:id="rId10"/>
    <p:sldId id="298" r:id="rId11"/>
    <p:sldId id="280" r:id="rId12"/>
    <p:sldId id="299" r:id="rId13"/>
    <p:sldId id="281" r:id="rId14"/>
    <p:sldId id="282" r:id="rId15"/>
    <p:sldId id="284" r:id="rId16"/>
    <p:sldId id="292" r:id="rId17"/>
    <p:sldId id="295" r:id="rId18"/>
    <p:sldId id="291" r:id="rId19"/>
    <p:sldId id="287" r:id="rId20"/>
    <p:sldId id="297" r:id="rId2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55E34-6BAB-4E8D-969C-3E06C8EC11F6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E1B36-87AB-4962-A724-225B21244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71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23.06.2017</a:t>
            </a:fld>
            <a:endParaRPr lang="de-DE" dirty="0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23.06.2017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13" name="Rechtec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htec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23.06.2017</a:t>
            </a:fld>
            <a:endParaRPr lang="de-DE" dirty="0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BA50D42-C9CD-4801-B293-61D1F53EC57E}" type="datetimeFigureOut">
              <a:rPr lang="de-DE" smtClean="0"/>
              <a:t>23.06.2017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Inhaltsplatzhalt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2" name="Inhaltsplatzhalt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erade Verbindung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htec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c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23.06.2017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5" name="Gerade Verbindung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Inhaltsplatzhalt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6" name="Inhaltsplatzhalt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C6AE60A-B69C-4790-82F7-3882EDF23186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23.06.2017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23.06.2017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C6AE60A-B69C-4790-82F7-3882EDF23186}" type="slidenum">
              <a:rPr lang="de-DE" smtClean="0"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htec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Inhaltsplatzhalt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23.06.2017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de-DE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erade Verbindung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htec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BA50D42-C9CD-4801-B293-61D1F53EC57E}" type="datetimeFigureOut">
              <a:rPr lang="de-DE" smtClean="0"/>
              <a:t>23.06.2017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23.06.2017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htec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Gerade Verbindung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23.06.2017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BA50D42-C9CD-4801-B293-61D1F53EC57E}" type="datetimeFigureOut">
              <a:rPr lang="de-DE" smtClean="0"/>
              <a:t>23.06.2017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Gerade Verbindung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fjustwan@uidaho.edu)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fjustwan@uidaho.edu" TargetMode="External"/><Relationship Id="rId2" Type="http://schemas.openxmlformats.org/officeDocument/2006/relationships/hyperlink" Target="mailto:sfisher@ehc.edu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br>
              <a:rPr lang="en-US" dirty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Constitutional Convention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79712" y="3356992"/>
            <a:ext cx="51125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algn="ctr"/>
            <a:r>
              <a:rPr lang="en-US" dirty="0"/>
              <a:t> Florian </a:t>
            </a:r>
            <a:r>
              <a:rPr lang="en-US" dirty="0" err="1"/>
              <a:t>Justwan</a:t>
            </a:r>
            <a:r>
              <a:rPr lang="en-US" dirty="0"/>
              <a:t>, Ph.D. </a:t>
            </a:r>
          </a:p>
          <a:p>
            <a:pPr algn="ctr"/>
            <a:r>
              <a:rPr lang="en-US" dirty="0"/>
              <a:t>Assistant Professor of Political Science </a:t>
            </a:r>
          </a:p>
          <a:p>
            <a:pPr algn="ctr"/>
            <a:r>
              <a:rPr lang="en-US" dirty="0"/>
              <a:t>University of Idaho </a:t>
            </a:r>
          </a:p>
          <a:p>
            <a:pPr algn="ctr"/>
            <a:r>
              <a:rPr lang="en-US" dirty="0"/>
              <a:t>Email: </a:t>
            </a:r>
            <a:r>
              <a:rPr lang="en-US" dirty="0" err="1"/>
              <a:t>fjustwan@uidaho.edu</a:t>
            </a:r>
            <a:r>
              <a:rPr lang="en-US" dirty="0"/>
              <a:t>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Sarah Fisher, Ph.D. </a:t>
            </a:r>
          </a:p>
          <a:p>
            <a:pPr algn="ctr"/>
            <a:r>
              <a:rPr lang="en-US" dirty="0"/>
              <a:t>Assistant Professor of Political Science </a:t>
            </a:r>
          </a:p>
          <a:p>
            <a:pPr algn="ctr"/>
            <a:r>
              <a:rPr lang="en-US" dirty="0"/>
              <a:t>Emory and Henry College </a:t>
            </a:r>
          </a:p>
          <a:p>
            <a:pPr algn="ctr"/>
            <a:r>
              <a:rPr lang="en-US" dirty="0"/>
              <a:t>Email: </a:t>
            </a:r>
            <a:r>
              <a:rPr lang="en-US" dirty="0" err="1"/>
              <a:t>sfisher@ehc.edu</a:t>
            </a:r>
            <a:r>
              <a:rPr lang="en-US" dirty="0"/>
              <a:t>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781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countries have to make a lot of choices 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Institutional</a:t>
            </a:r>
          </a:p>
          <a:p>
            <a:pPr lvl="1"/>
            <a:r>
              <a:rPr lang="en-US" dirty="0"/>
              <a:t>Constitutional Design.</a:t>
            </a:r>
          </a:p>
          <a:p>
            <a:pPr lvl="2"/>
            <a:r>
              <a:rPr lang="en-US" dirty="0"/>
              <a:t>Federalism / No Federalism.</a:t>
            </a:r>
          </a:p>
          <a:p>
            <a:pPr lvl="2"/>
            <a:r>
              <a:rPr lang="en-US" dirty="0"/>
              <a:t>Judicial Review / Parliamentary Sovereignty.</a:t>
            </a:r>
          </a:p>
          <a:p>
            <a:pPr lvl="2"/>
            <a:r>
              <a:rPr lang="en-US" dirty="0"/>
              <a:t>Flexible / Rigid Constitutions.</a:t>
            </a:r>
          </a:p>
          <a:p>
            <a:pPr lvl="1"/>
            <a:r>
              <a:rPr lang="en-US" dirty="0"/>
              <a:t>Electoral System.</a:t>
            </a:r>
          </a:p>
          <a:p>
            <a:pPr lvl="2"/>
            <a:r>
              <a:rPr lang="en-US" dirty="0"/>
              <a:t>Proportional Representation.</a:t>
            </a:r>
          </a:p>
          <a:p>
            <a:pPr lvl="2"/>
            <a:r>
              <a:rPr lang="en-US" dirty="0"/>
              <a:t>District System with plurality requirement / runoffs.</a:t>
            </a:r>
          </a:p>
          <a:p>
            <a:pPr lvl="2"/>
            <a:r>
              <a:rPr lang="en-US" dirty="0"/>
              <a:t>Alternative Vote System</a:t>
            </a:r>
          </a:p>
          <a:p>
            <a:pPr lvl="2"/>
            <a:r>
              <a:rPr lang="en-US" dirty="0"/>
              <a:t>…</a:t>
            </a:r>
          </a:p>
          <a:p>
            <a:pPr lvl="1"/>
            <a:r>
              <a:rPr lang="en-US" dirty="0"/>
              <a:t>Powers of the Parliament.</a:t>
            </a:r>
          </a:p>
          <a:p>
            <a:pPr lvl="2"/>
            <a:r>
              <a:rPr lang="en-US" dirty="0"/>
              <a:t>Bicameral vs. Unicameral</a:t>
            </a:r>
          </a:p>
          <a:p>
            <a:pPr lvl="1"/>
            <a:r>
              <a:rPr lang="en-US" dirty="0"/>
              <a:t>Presidential vs. Parliamentary System</a:t>
            </a:r>
          </a:p>
          <a:p>
            <a:pPr lvl="2"/>
            <a:r>
              <a:rPr lang="en-US" dirty="0"/>
              <a:t>If presidential, how is the president going to be elected?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2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countries have to make a lot of choices II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Issues.</a:t>
            </a:r>
          </a:p>
          <a:p>
            <a:pPr lvl="1"/>
            <a:r>
              <a:rPr lang="en-US" dirty="0"/>
              <a:t>Does the Institution address Gender/Race/Ethnicity Issues? Are there quotas in the constitution?</a:t>
            </a:r>
          </a:p>
          <a:p>
            <a:pPr lvl="1"/>
            <a:r>
              <a:rPr lang="en-US" dirty="0"/>
              <a:t>Does it talk about the Environment?</a:t>
            </a:r>
          </a:p>
          <a:p>
            <a:pPr lvl="1"/>
            <a:r>
              <a:rPr lang="en-US" dirty="0"/>
              <a:t>What does it say about Religion?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the simulation 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are simulating a country that has just overthrown an existing authoritarian leader. </a:t>
            </a:r>
          </a:p>
          <a:p>
            <a:r>
              <a:rPr lang="en-US" dirty="0"/>
              <a:t>YOU! are the “founding fathers” of the new regime. It is your job to create a new constitution for this country.</a:t>
            </a:r>
          </a:p>
          <a:p>
            <a:r>
              <a:rPr lang="en-US" dirty="0"/>
              <a:t>But: you will be representing one societal group in this country. Your opinions/positions during the convention have to reflect this. </a:t>
            </a:r>
          </a:p>
          <a:p>
            <a:pPr lvl="1"/>
            <a:r>
              <a:rPr lang="en-US" dirty="0"/>
              <a:t>In other words: if you are a tiny minority that suffered under the leadership of the old dictator, you will probably not favor a strong presidency.</a:t>
            </a:r>
          </a:p>
        </p:txBody>
      </p:sp>
    </p:spTree>
    <p:extLst>
      <p:ext uri="{BB962C8B-B14F-4D97-AF65-F5344CB8AC3E}">
        <p14:creationId xmlns:p14="http://schemas.microsoft.com/office/powerpoint/2010/main" val="155578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the Country 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country used to be a dictatorship for the past 20 years. It was ruled by a personalist dictator called </a:t>
            </a:r>
            <a:r>
              <a:rPr lang="en-US" b="1" dirty="0"/>
              <a:t>Wilson </a:t>
            </a:r>
            <a:r>
              <a:rPr lang="en-US" b="1" dirty="0" err="1"/>
              <a:t>Brownlock</a:t>
            </a:r>
            <a:endParaRPr lang="en-US" b="1" dirty="0"/>
          </a:p>
          <a:p>
            <a:r>
              <a:rPr lang="en-US" dirty="0"/>
              <a:t>The official name of the country was: </a:t>
            </a:r>
            <a:r>
              <a:rPr lang="en-US" b="1" dirty="0"/>
              <a:t>Democratic Republic of </a:t>
            </a:r>
            <a:r>
              <a:rPr lang="en-US" b="1" dirty="0" err="1"/>
              <a:t>Jarth</a:t>
            </a:r>
            <a:r>
              <a:rPr lang="en-US" dirty="0"/>
              <a:t>.</a:t>
            </a:r>
          </a:p>
          <a:p>
            <a:r>
              <a:rPr lang="en-US" dirty="0"/>
              <a:t>Location of the Country: Africa (really does not matter at all)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924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the Country II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Brownlock</a:t>
            </a:r>
            <a:r>
              <a:rPr lang="en-US" dirty="0"/>
              <a:t> brutally oppressed the entire population.</a:t>
            </a:r>
          </a:p>
          <a:p>
            <a:r>
              <a:rPr lang="en-US" dirty="0"/>
              <a:t>There was no freedom of speech and any kind of anti-government activity resulted in instant  arrest.</a:t>
            </a:r>
          </a:p>
          <a:p>
            <a:r>
              <a:rPr lang="en-US" dirty="0" err="1"/>
              <a:t>Brownlock</a:t>
            </a:r>
            <a:r>
              <a:rPr lang="en-US" dirty="0"/>
              <a:t> came from one specific ethnic group (called: “the Bandies”)  and the top positions in the country (Ministers, Military) were filled with people form the same group. </a:t>
            </a:r>
          </a:p>
          <a:p>
            <a:r>
              <a:rPr lang="en-US" dirty="0"/>
              <a:t>This is problematic since ethnic identities are very important for the people living in the Republic of </a:t>
            </a:r>
            <a:r>
              <a:rPr lang="en-US" dirty="0" err="1"/>
              <a:t>Jarth</a:t>
            </a:r>
            <a:r>
              <a:rPr lang="en-US" dirty="0"/>
              <a:t>. Other ethnicities had no real representation in the political system.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65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the Country III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Here is a breakdown of the ethnic composition of </a:t>
            </a:r>
            <a:r>
              <a:rPr lang="en-US" dirty="0" err="1"/>
              <a:t>Jarth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Bandies (29 % of the Population).</a:t>
            </a:r>
          </a:p>
          <a:p>
            <a:pPr lvl="1"/>
            <a:r>
              <a:rPr lang="en-US" dirty="0" err="1"/>
              <a:t>Dorfas</a:t>
            </a:r>
            <a:r>
              <a:rPr lang="en-US" dirty="0"/>
              <a:t> (38% of the Population).</a:t>
            </a:r>
          </a:p>
          <a:p>
            <a:pPr lvl="1"/>
            <a:r>
              <a:rPr lang="en-US" dirty="0"/>
              <a:t>Takas (22 % of the Population).</a:t>
            </a:r>
          </a:p>
          <a:p>
            <a:pPr lvl="1"/>
            <a:r>
              <a:rPr lang="en-US" dirty="0" err="1"/>
              <a:t>Algos</a:t>
            </a:r>
            <a:r>
              <a:rPr lang="en-US" dirty="0"/>
              <a:t> (11 % of the population).</a:t>
            </a:r>
          </a:p>
          <a:p>
            <a:endParaRPr lang="en-US" dirty="0"/>
          </a:p>
          <a:p>
            <a:r>
              <a:rPr lang="en-US" dirty="0" err="1"/>
              <a:t>Brownlock’s</a:t>
            </a:r>
            <a:r>
              <a:rPr lang="en-US" dirty="0"/>
              <a:t> rule seemed to be very well established. But after a clear economic downturn in the past 2 years, his regime couldn’t pay the military forces anymore </a:t>
            </a:r>
            <a:r>
              <a:rPr lang="en-US" dirty="0">
                <a:sym typeface="Wingdings" pitchFamily="2" charset="2"/>
              </a:rPr>
              <a:t> they overthrew the government and decided that it was time for “democracy.”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09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Convention 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army leaders consulted with the United Nations. The U.N. set up a constitutional convention that is roughly representative of </a:t>
            </a:r>
            <a:r>
              <a:rPr lang="en-US" dirty="0" err="1"/>
              <a:t>Jarth’s</a:t>
            </a:r>
            <a:r>
              <a:rPr lang="en-US" dirty="0"/>
              <a:t> population (in terms of ethnic identities).</a:t>
            </a:r>
          </a:p>
          <a:p>
            <a:pPr lvl="1"/>
            <a:r>
              <a:rPr lang="en-US" dirty="0"/>
              <a:t>Bandies (2 Representatives).</a:t>
            </a:r>
          </a:p>
          <a:p>
            <a:pPr lvl="1"/>
            <a:r>
              <a:rPr lang="en-US" dirty="0" err="1"/>
              <a:t>Dorfas</a:t>
            </a:r>
            <a:r>
              <a:rPr lang="en-US" dirty="0"/>
              <a:t> (3 Representatives).</a:t>
            </a:r>
          </a:p>
          <a:p>
            <a:pPr lvl="1"/>
            <a:r>
              <a:rPr lang="en-US" dirty="0"/>
              <a:t>Takas (2 Representatives).</a:t>
            </a:r>
          </a:p>
          <a:p>
            <a:pPr lvl="1"/>
            <a:r>
              <a:rPr lang="en-US" dirty="0" err="1"/>
              <a:t>Algos</a:t>
            </a:r>
            <a:r>
              <a:rPr lang="en-US" dirty="0"/>
              <a:t> (2 Representatives).</a:t>
            </a:r>
          </a:p>
          <a:p>
            <a:endParaRPr lang="en-US" dirty="0"/>
          </a:p>
          <a:p>
            <a:r>
              <a:rPr lang="en-US" dirty="0"/>
              <a:t>YOU are one of these 9 representatives. It is your job to create a new constitution for this country.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51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Job – Preparation!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You are required to write a two-part paper.</a:t>
            </a:r>
          </a:p>
          <a:p>
            <a:pPr lvl="1"/>
            <a:r>
              <a:rPr lang="en-US" dirty="0"/>
              <a:t>Part 1: Due at the beginning of class (bring a hard copy!) on December 1. Length: 2,000 words.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Part 2: Due on December 11 at 5:00pm via email. Length: 1,000 words.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55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Part 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14231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2,000 words.</a:t>
            </a:r>
          </a:p>
          <a:p>
            <a:r>
              <a:rPr lang="en-US" dirty="0"/>
              <a:t>Due at the beginning of class on </a:t>
            </a:r>
            <a:r>
              <a:rPr lang="en-US" b="1" dirty="0"/>
              <a:t>December 1.</a:t>
            </a:r>
          </a:p>
          <a:p>
            <a:r>
              <a:rPr lang="en-US" b="1" dirty="0"/>
              <a:t>10 percent of your final grade.</a:t>
            </a:r>
          </a:p>
          <a:p>
            <a:r>
              <a:rPr lang="en-US" dirty="0"/>
              <a:t>Outline the positions that you are going to take during the in-class simulation.</a:t>
            </a:r>
          </a:p>
          <a:p>
            <a:r>
              <a:rPr lang="en-US" dirty="0"/>
              <a:t>Your positions have to be “realistic” for the ethnic group that you are assigned to.</a:t>
            </a:r>
          </a:p>
          <a:p>
            <a:r>
              <a:rPr lang="en-US" dirty="0"/>
              <a:t>Your paper has to cover </a:t>
            </a:r>
            <a:r>
              <a:rPr lang="en-US" b="1" dirty="0"/>
              <a:t>four</a:t>
            </a:r>
            <a:r>
              <a:rPr lang="en-US" dirty="0"/>
              <a:t> of the following aspects.</a:t>
            </a:r>
          </a:p>
          <a:p>
            <a:pPr lvl="1"/>
            <a:r>
              <a:rPr lang="en-US" dirty="0"/>
              <a:t>Federalism / No Federalism.</a:t>
            </a:r>
          </a:p>
          <a:p>
            <a:pPr lvl="1"/>
            <a:r>
              <a:rPr lang="en-US" dirty="0"/>
              <a:t>Judicial Review / Parliamentary Sovereignty.</a:t>
            </a:r>
          </a:p>
          <a:p>
            <a:pPr lvl="1"/>
            <a:r>
              <a:rPr lang="en-US" dirty="0"/>
              <a:t>Flexible / Rigid Constitutions.</a:t>
            </a:r>
          </a:p>
          <a:p>
            <a:pPr lvl="1"/>
            <a:r>
              <a:rPr lang="en-US" dirty="0"/>
              <a:t>Electoral System.</a:t>
            </a:r>
          </a:p>
          <a:p>
            <a:pPr lvl="1"/>
            <a:r>
              <a:rPr lang="en-US" dirty="0"/>
              <a:t>Powers of the Parliament.</a:t>
            </a:r>
          </a:p>
          <a:p>
            <a:pPr lvl="1"/>
            <a:r>
              <a:rPr lang="en-US" dirty="0"/>
              <a:t>Presidential vs. Parliamentary System (if presidential: how is the president going to be elected)</a:t>
            </a:r>
          </a:p>
          <a:p>
            <a:pPr lvl="1"/>
            <a:r>
              <a:rPr lang="en-US" dirty="0"/>
              <a:t>Your paper can cover all of the remaining aspects on that list and all other things you think should be in the Constitution.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6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Part 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EXPLAIN your choice of a particular constitutional provision. Don’t just say “I want a federal country because Federalism is good.” Rather explain why YOUR ETHNIC GROUP  favors Federalism.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 will grade you based on:</a:t>
            </a:r>
          </a:p>
          <a:p>
            <a:pPr lvl="1"/>
            <a:r>
              <a:rPr lang="en-US" dirty="0"/>
              <a:t>Completeness (did you talk about four of those aspects).</a:t>
            </a:r>
          </a:p>
          <a:p>
            <a:pPr lvl="1"/>
            <a:r>
              <a:rPr lang="en-US" dirty="0"/>
              <a:t>Thoughtfulness (did you put effort into the paper).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8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Part II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62736" cy="514231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1,000 words.</a:t>
            </a:r>
          </a:p>
          <a:p>
            <a:r>
              <a:rPr lang="en-US" dirty="0"/>
              <a:t>Due on December 11 at 5:00pm via email (</a:t>
            </a:r>
            <a:r>
              <a:rPr lang="en-US" dirty="0">
                <a:hlinkClick r:id="rId2"/>
              </a:rPr>
              <a:t>fjustwan@uidaho.edu)</a:t>
            </a:r>
            <a:endParaRPr lang="en-US" dirty="0"/>
          </a:p>
          <a:p>
            <a:r>
              <a:rPr lang="en-US" b="1" dirty="0"/>
              <a:t>10 percent of your final grade.</a:t>
            </a:r>
          </a:p>
          <a:p>
            <a:r>
              <a:rPr lang="en-US" dirty="0"/>
              <a:t>Reflect on the following five questions:</a:t>
            </a:r>
          </a:p>
          <a:p>
            <a:pPr marL="274320" lvl="1" indent="0">
              <a:buNone/>
            </a:pPr>
            <a:r>
              <a:rPr lang="en-US" b="1" dirty="0"/>
              <a:t>1.</a:t>
            </a:r>
            <a:r>
              <a:rPr lang="en-US" dirty="0"/>
              <a:t> Which goals did you achieve during the constitutional convention and which goals did you NOT achieve?</a:t>
            </a:r>
          </a:p>
          <a:p>
            <a:pPr marL="274320" lvl="1" indent="0">
              <a:buNone/>
            </a:pPr>
            <a:r>
              <a:rPr lang="en-US" b="1" dirty="0"/>
              <a:t>2. </a:t>
            </a:r>
            <a:r>
              <a:rPr lang="en-US" dirty="0"/>
              <a:t>Why did you fail to achieve certain goals?</a:t>
            </a:r>
          </a:p>
          <a:p>
            <a:pPr marL="274320" lvl="1" indent="0">
              <a:buNone/>
            </a:pPr>
            <a:r>
              <a:rPr lang="en-US" b="1" dirty="0"/>
              <a:t>3. </a:t>
            </a:r>
            <a:r>
              <a:rPr lang="en-US" dirty="0"/>
              <a:t>Which group (</a:t>
            </a:r>
            <a:r>
              <a:rPr lang="en-US" dirty="0" err="1"/>
              <a:t>Dorfas</a:t>
            </a:r>
            <a:r>
              <a:rPr lang="en-US" dirty="0"/>
              <a:t>, Bandies, Takas, </a:t>
            </a:r>
            <a:r>
              <a:rPr lang="en-US" dirty="0" err="1"/>
              <a:t>Algos</a:t>
            </a:r>
            <a:r>
              <a:rPr lang="en-US" dirty="0"/>
              <a:t>) had the biggest influence during the negotiations and why?</a:t>
            </a:r>
          </a:p>
          <a:p>
            <a:pPr marL="274320" lvl="1" indent="0">
              <a:buNone/>
            </a:pPr>
            <a:r>
              <a:rPr lang="en-US" b="1" dirty="0"/>
              <a:t>4. </a:t>
            </a:r>
            <a:r>
              <a:rPr lang="en-US" dirty="0"/>
              <a:t>If you had to do this simulation again, would you do anything different? Why?</a:t>
            </a:r>
          </a:p>
          <a:p>
            <a:pPr marL="274320" lvl="1" indent="0">
              <a:buNone/>
            </a:pPr>
            <a:r>
              <a:rPr lang="en-US" b="1" dirty="0"/>
              <a:t>5.</a:t>
            </a:r>
            <a:r>
              <a:rPr lang="en-US" dirty="0"/>
              <a:t> Which lessons did you learn during this simulation about the process by which countries agree on their constitutions?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41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simulation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endParaRPr lang="en-US" dirty="0"/>
          </a:p>
          <a:p>
            <a:r>
              <a:rPr lang="en-US" dirty="0"/>
              <a:t>In class, you need to negotiate with the other representatives and create a constitution. This involves the following two steps:</a:t>
            </a:r>
          </a:p>
          <a:p>
            <a:pPr lvl="1"/>
            <a:r>
              <a:rPr lang="en-US" dirty="0"/>
              <a:t>Find an acceptable compromise on what your new country should look like.</a:t>
            </a:r>
          </a:p>
          <a:p>
            <a:pPr lvl="1"/>
            <a:r>
              <a:rPr lang="en-US" dirty="0"/>
              <a:t>Take a vote and adopt the document.</a:t>
            </a:r>
          </a:p>
          <a:p>
            <a:pPr lvl="1"/>
            <a:r>
              <a:rPr lang="en-US" dirty="0"/>
              <a:t>Necessary Majority: 7 Representatives (note that this is actually a pretty contentious issue in reality. I am deciding this FOR YOU but in many cases, representatives debate about this aspect for a very long time!)</a:t>
            </a:r>
          </a:p>
        </p:txBody>
      </p:sp>
    </p:spTree>
    <p:extLst>
      <p:ext uri="{BB962C8B-B14F-4D97-AF65-F5344CB8AC3E}">
        <p14:creationId xmlns:p14="http://schemas.microsoft.com/office/powerpoint/2010/main" val="85693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Background about the Ethnic Groups </a:t>
            </a:r>
            <a:br>
              <a:rPr lang="en-US" sz="2600" dirty="0"/>
            </a:br>
            <a:r>
              <a:rPr lang="en-US" sz="2600" dirty="0">
                <a:solidFill>
                  <a:srgbClr val="FF0000"/>
                </a:solidFill>
              </a:rPr>
              <a:t>Bandies &amp; </a:t>
            </a:r>
            <a:r>
              <a:rPr lang="en-US" sz="2600" dirty="0" err="1">
                <a:solidFill>
                  <a:srgbClr val="FF0000"/>
                </a:solidFill>
              </a:rPr>
              <a:t>Dorfas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information on the Bandies &amp; </a:t>
            </a:r>
            <a:r>
              <a:rPr lang="en-US" dirty="0" err="1"/>
              <a:t>Dorfas</a:t>
            </a:r>
            <a:r>
              <a:rPr lang="en-US" dirty="0"/>
              <a:t> is available in our  published article</a:t>
            </a:r>
          </a:p>
          <a:p>
            <a:endParaRPr lang="en-US" dirty="0"/>
          </a:p>
          <a:p>
            <a:r>
              <a:rPr lang="en-US" dirty="0"/>
              <a:t>Sarah Fisher, Florian </a:t>
            </a:r>
            <a:r>
              <a:rPr lang="en-US" dirty="0" err="1"/>
              <a:t>Justwan</a:t>
            </a:r>
            <a:r>
              <a:rPr lang="en-US" dirty="0"/>
              <a:t>, (2017) “Classroom convention: teaching comparative constitutional design through simulation,”  </a:t>
            </a:r>
            <a:r>
              <a:rPr lang="en-US" i="1" dirty="0"/>
              <a:t>Social Studies Research and Practice</a:t>
            </a:r>
            <a:r>
              <a:rPr lang="en-US" dirty="0"/>
              <a:t>, Vol. 12 Issue: 1, pp. 84-94.  </a:t>
            </a:r>
          </a:p>
          <a:p>
            <a:r>
              <a:rPr lang="en-US" dirty="0"/>
              <a:t>For more information please email </a:t>
            </a:r>
            <a:r>
              <a:rPr lang="en-US" dirty="0">
                <a:hlinkClick r:id="rId2"/>
              </a:rPr>
              <a:t>sfisher@ehc.edu</a:t>
            </a:r>
            <a:r>
              <a:rPr lang="en-US" dirty="0"/>
              <a:t> or </a:t>
            </a:r>
            <a:r>
              <a:rPr lang="en-US" dirty="0">
                <a:hlinkClick r:id="rId3"/>
              </a:rPr>
              <a:t>fjustwan@uidaho.edu</a:t>
            </a:r>
            <a:r>
              <a:rPr lang="en-US" dirty="0"/>
              <a:t> .</a:t>
            </a:r>
          </a:p>
          <a:p>
            <a:endParaRPr lang="en-US" dirty="0">
              <a:sym typeface="Wingdings" pitchFamily="2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11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Background about the Ethnic Groups</a:t>
            </a:r>
            <a:br>
              <a:rPr lang="en-US" sz="2600" dirty="0"/>
            </a:br>
            <a:r>
              <a:rPr lang="en-US" sz="2600" dirty="0">
                <a:solidFill>
                  <a:srgbClr val="00B0F0"/>
                </a:solidFill>
              </a:rPr>
              <a:t>Takas 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are 2.2 million Takas in the Democratic Republic of </a:t>
            </a:r>
            <a:r>
              <a:rPr lang="en-US" dirty="0" err="1"/>
              <a:t>Jarth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0.2 million people live in </a:t>
            </a:r>
            <a:r>
              <a:rPr lang="en-US" dirty="0" err="1"/>
              <a:t>Takatown</a:t>
            </a:r>
            <a:r>
              <a:rPr lang="en-US" dirty="0"/>
              <a:t>, the capital city of the Taka homeland.</a:t>
            </a:r>
          </a:p>
          <a:p>
            <a:pPr lvl="1"/>
            <a:r>
              <a:rPr lang="en-US" dirty="0"/>
              <a:t>0.2  million people live in the countryside of the Taka homeland.</a:t>
            </a:r>
          </a:p>
          <a:p>
            <a:pPr lvl="1"/>
            <a:r>
              <a:rPr lang="en-US" dirty="0"/>
              <a:t>The remaining 1.8 million people live spread out in the other regions of </a:t>
            </a:r>
            <a:r>
              <a:rPr lang="en-US" dirty="0" err="1"/>
              <a:t>Jarth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0.2 million in the </a:t>
            </a:r>
            <a:r>
              <a:rPr lang="en-US" dirty="0" err="1"/>
              <a:t>Kal</a:t>
            </a:r>
            <a:r>
              <a:rPr lang="en-US" dirty="0"/>
              <a:t> Valley (see next slide).</a:t>
            </a:r>
          </a:p>
          <a:p>
            <a:pPr lvl="2"/>
            <a:r>
              <a:rPr lang="en-US" dirty="0"/>
              <a:t>0.3 million in </a:t>
            </a:r>
            <a:r>
              <a:rPr lang="en-US" dirty="0" err="1"/>
              <a:t>Dorfavilla</a:t>
            </a:r>
            <a:r>
              <a:rPr lang="en-US" dirty="0"/>
              <a:t>, 0.3 million spread over the rest of the “</a:t>
            </a:r>
            <a:r>
              <a:rPr lang="en-US" dirty="0" err="1"/>
              <a:t>Dorfa</a:t>
            </a:r>
            <a:r>
              <a:rPr lang="en-US" dirty="0"/>
              <a:t> homeland.” </a:t>
            </a:r>
          </a:p>
          <a:p>
            <a:pPr lvl="2"/>
            <a:r>
              <a:rPr lang="en-US" dirty="0"/>
              <a:t>0.4 million spread over the “</a:t>
            </a:r>
            <a:r>
              <a:rPr lang="en-US" dirty="0" err="1"/>
              <a:t>Algo</a:t>
            </a:r>
            <a:r>
              <a:rPr lang="en-US" dirty="0"/>
              <a:t> homeland” countryside.</a:t>
            </a:r>
          </a:p>
          <a:p>
            <a:pPr lvl="2"/>
            <a:r>
              <a:rPr lang="en-US" dirty="0"/>
              <a:t>0.6 million in “</a:t>
            </a:r>
            <a:r>
              <a:rPr lang="en-US" dirty="0" err="1"/>
              <a:t>Bandopolis</a:t>
            </a:r>
            <a:r>
              <a:rPr lang="en-US" dirty="0"/>
              <a:t>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96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Background about the Ethnic Groups</a:t>
            </a:r>
            <a:br>
              <a:rPr lang="en-US" sz="2600" dirty="0"/>
            </a:br>
            <a:r>
              <a:rPr lang="en-US" sz="2600" dirty="0">
                <a:solidFill>
                  <a:srgbClr val="00B0F0"/>
                </a:solidFill>
              </a:rPr>
              <a:t>Takas II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ym typeface="Wingdings" pitchFamily="2" charset="2"/>
              </a:rPr>
              <a:t>GDP/capita (2013): 5,500 US-Dollars</a:t>
            </a:r>
          </a:p>
          <a:p>
            <a:r>
              <a:rPr lang="en-US" dirty="0"/>
              <a:t>Primary source of income:</a:t>
            </a:r>
          </a:p>
          <a:p>
            <a:pPr lvl="1"/>
            <a:r>
              <a:rPr lang="en-US" dirty="0"/>
              <a:t>Agriculture.</a:t>
            </a:r>
          </a:p>
          <a:p>
            <a:pPr lvl="1"/>
            <a:r>
              <a:rPr lang="en-US" dirty="0"/>
              <a:t>Big grievances with the Bandies (see above) about mining in the </a:t>
            </a:r>
            <a:r>
              <a:rPr lang="en-US" dirty="0" err="1"/>
              <a:t>Kal</a:t>
            </a:r>
            <a:r>
              <a:rPr lang="en-US" dirty="0"/>
              <a:t> Valley. </a:t>
            </a:r>
          </a:p>
          <a:p>
            <a:pPr lvl="2"/>
            <a:r>
              <a:rPr lang="en-US" dirty="0"/>
              <a:t>Copper in </a:t>
            </a:r>
            <a:r>
              <a:rPr lang="en-US" dirty="0" err="1"/>
              <a:t>Kal</a:t>
            </a:r>
            <a:r>
              <a:rPr lang="en-US" dirty="0"/>
              <a:t> Valley is a great source of revenue.</a:t>
            </a:r>
          </a:p>
          <a:p>
            <a:pPr lvl="2"/>
            <a:r>
              <a:rPr lang="en-US" dirty="0" err="1"/>
              <a:t>Kal</a:t>
            </a:r>
            <a:r>
              <a:rPr lang="en-US" dirty="0"/>
              <a:t> Valley used to be part of the Taka homeland, now it is </a:t>
            </a:r>
            <a:r>
              <a:rPr lang="en-US" dirty="0" err="1"/>
              <a:t>Bandie</a:t>
            </a:r>
            <a:r>
              <a:rPr lang="en-US" dirty="0"/>
              <a:t>-territory.</a:t>
            </a:r>
          </a:p>
          <a:p>
            <a:pPr lvl="2"/>
            <a:r>
              <a:rPr lang="en-US" dirty="0"/>
              <a:t>At the beginning of </a:t>
            </a:r>
            <a:r>
              <a:rPr lang="en-US" dirty="0" err="1"/>
              <a:t>Brownlock’s</a:t>
            </a:r>
            <a:r>
              <a:rPr lang="en-US" dirty="0"/>
              <a:t> dictatorship. </a:t>
            </a:r>
            <a:r>
              <a:rPr lang="en-US" dirty="0" err="1"/>
              <a:t>Brownlock</a:t>
            </a:r>
            <a:r>
              <a:rPr lang="en-US" dirty="0"/>
              <a:t> forced a lot of Takas who had lived in the </a:t>
            </a:r>
            <a:r>
              <a:rPr lang="en-US" dirty="0" err="1"/>
              <a:t>Kal</a:t>
            </a:r>
            <a:r>
              <a:rPr lang="en-US" dirty="0"/>
              <a:t> Valley for at least a century to resettle in other parts of the country. </a:t>
            </a:r>
          </a:p>
          <a:p>
            <a:pPr lvl="2"/>
            <a:r>
              <a:rPr lang="en-US" dirty="0"/>
              <a:t>The Takas are very upset about the fact that the </a:t>
            </a:r>
            <a:r>
              <a:rPr lang="en-US" dirty="0" err="1"/>
              <a:t>Kal</a:t>
            </a:r>
            <a:r>
              <a:rPr lang="en-US" dirty="0"/>
              <a:t> Valley is now </a:t>
            </a:r>
            <a:r>
              <a:rPr lang="en-US" dirty="0" err="1"/>
              <a:t>Bandie</a:t>
            </a:r>
            <a:r>
              <a:rPr lang="en-US" dirty="0"/>
              <a:t>-dominated.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39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Background about the Ethnic Groups</a:t>
            </a:r>
            <a:br>
              <a:rPr lang="en-US" sz="2600" dirty="0"/>
            </a:br>
            <a:r>
              <a:rPr lang="en-US" sz="2600" dirty="0">
                <a:solidFill>
                  <a:srgbClr val="00B0F0"/>
                </a:solidFill>
              </a:rPr>
              <a:t>Takas III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Takas speak “Taka.” The were also very unhappy about the </a:t>
            </a:r>
            <a:r>
              <a:rPr lang="en-US" dirty="0" err="1"/>
              <a:t>Brownlock</a:t>
            </a:r>
            <a:r>
              <a:rPr lang="en-US" dirty="0"/>
              <a:t> dictatorship that forced everyone to speak/learn Bandy.  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Algos</a:t>
            </a:r>
            <a:r>
              <a:rPr lang="en-US" dirty="0"/>
              <a:t> living in </a:t>
            </a:r>
            <a:r>
              <a:rPr lang="en-US" dirty="0" err="1"/>
              <a:t>Jara</a:t>
            </a:r>
            <a:r>
              <a:rPr lang="en-US" dirty="0"/>
              <a:t> want to be able to speak their own language (“</a:t>
            </a:r>
            <a:r>
              <a:rPr lang="en-US" dirty="0" err="1"/>
              <a:t>Algo</a:t>
            </a:r>
            <a:r>
              <a:rPr lang="en-US" dirty="0"/>
              <a:t>”). However, the Takas are very proud of their own language and want to make Taka the official language for the entire homeland.</a:t>
            </a:r>
          </a:p>
          <a:p>
            <a:pPr lvl="1"/>
            <a:endParaRPr lang="en-US" dirty="0"/>
          </a:p>
          <a:p>
            <a:r>
              <a:rPr lang="en-US" dirty="0"/>
              <a:t>In Taka culture, women have a relatively low status in the social and political realm. Politics is traditionally seen as something that should be done by men and schooling for girls is considered to be “unnatural.” 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Dorfas</a:t>
            </a:r>
            <a:r>
              <a:rPr lang="en-US" dirty="0"/>
              <a:t> are being ridiculed for their strong stance on gender equality.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Background about the Ethnic Groups</a:t>
            </a:r>
            <a:br>
              <a:rPr lang="en-US" sz="2600" dirty="0"/>
            </a:br>
            <a:r>
              <a:rPr lang="en-US" sz="2600" dirty="0" err="1">
                <a:solidFill>
                  <a:srgbClr val="FFC000"/>
                </a:solidFill>
              </a:rPr>
              <a:t>Algos</a:t>
            </a:r>
            <a:r>
              <a:rPr lang="en-US" sz="2600" dirty="0">
                <a:solidFill>
                  <a:srgbClr val="FFC000"/>
                </a:solidFill>
              </a:rPr>
              <a:t> 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are 1.1 million </a:t>
            </a:r>
            <a:r>
              <a:rPr lang="en-US" dirty="0" err="1"/>
              <a:t>Algos</a:t>
            </a:r>
            <a:r>
              <a:rPr lang="en-US" dirty="0"/>
              <a:t> in the Democratic Republic of </a:t>
            </a:r>
            <a:r>
              <a:rPr lang="en-US" dirty="0" err="1"/>
              <a:t>Jarth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0.4 million people live in </a:t>
            </a:r>
            <a:r>
              <a:rPr lang="en-US" dirty="0" err="1"/>
              <a:t>Algora</a:t>
            </a:r>
            <a:r>
              <a:rPr lang="en-US" dirty="0"/>
              <a:t>, the capital city of the </a:t>
            </a:r>
            <a:r>
              <a:rPr lang="en-US" dirty="0" err="1"/>
              <a:t>Algo</a:t>
            </a:r>
            <a:r>
              <a:rPr lang="en-US" dirty="0"/>
              <a:t> homeland.</a:t>
            </a:r>
          </a:p>
          <a:p>
            <a:pPr lvl="1"/>
            <a:r>
              <a:rPr lang="en-US" dirty="0"/>
              <a:t>0.1  million people live in the countryside of the </a:t>
            </a:r>
            <a:r>
              <a:rPr lang="en-US" dirty="0" err="1"/>
              <a:t>Algo</a:t>
            </a:r>
            <a:r>
              <a:rPr lang="en-US" dirty="0"/>
              <a:t> homeland.</a:t>
            </a:r>
          </a:p>
          <a:p>
            <a:pPr lvl="1"/>
            <a:r>
              <a:rPr lang="en-US" dirty="0"/>
              <a:t>The remaining 0.6 million people live in a city (called: </a:t>
            </a:r>
            <a:r>
              <a:rPr lang="en-US" dirty="0" err="1"/>
              <a:t>Jara</a:t>
            </a:r>
            <a:r>
              <a:rPr lang="en-US" dirty="0"/>
              <a:t>), deep inside the Taka homeland.  The </a:t>
            </a:r>
            <a:r>
              <a:rPr lang="en-US" dirty="0" err="1"/>
              <a:t>Algos</a:t>
            </a:r>
            <a:r>
              <a:rPr lang="en-US" dirty="0"/>
              <a:t> have lived in this city for at least a century and form the majority population of </a:t>
            </a:r>
            <a:r>
              <a:rPr lang="en-US" dirty="0" err="1"/>
              <a:t>Jara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995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Background about the Ethnic Groups</a:t>
            </a:r>
            <a:br>
              <a:rPr lang="en-US" sz="2600" dirty="0"/>
            </a:br>
            <a:r>
              <a:rPr lang="en-US" sz="2600" dirty="0" err="1">
                <a:solidFill>
                  <a:srgbClr val="FFC000"/>
                </a:solidFill>
              </a:rPr>
              <a:t>Algos</a:t>
            </a:r>
            <a:r>
              <a:rPr lang="en-US" sz="2600" dirty="0">
                <a:solidFill>
                  <a:srgbClr val="FFC000"/>
                </a:solidFill>
              </a:rPr>
              <a:t> II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</a:t>
            </a:r>
            <a:r>
              <a:rPr lang="en-US" dirty="0" err="1"/>
              <a:t>Algos</a:t>
            </a:r>
            <a:r>
              <a:rPr lang="en-US" dirty="0"/>
              <a:t>’ main source of income is tourism. People from all over the world come to see the ancient ruins of </a:t>
            </a:r>
            <a:r>
              <a:rPr lang="en-US" dirty="0" err="1"/>
              <a:t>Jarth</a:t>
            </a:r>
            <a:r>
              <a:rPr lang="en-US" dirty="0"/>
              <a:t>-city which was historically famous for its riches. </a:t>
            </a:r>
          </a:p>
          <a:p>
            <a:pPr lvl="1"/>
            <a:r>
              <a:rPr lang="en-US" dirty="0"/>
              <a:t>GDP/capita: 12,000 US-Dollars (2013)</a:t>
            </a:r>
          </a:p>
          <a:p>
            <a:pPr lvl="1"/>
            <a:r>
              <a:rPr lang="en-US" dirty="0"/>
              <a:t>Income from tourism: 800,000,000 (2013).</a:t>
            </a:r>
          </a:p>
          <a:p>
            <a:pPr lvl="1"/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Algo</a:t>
            </a:r>
            <a:r>
              <a:rPr lang="en-US" dirty="0"/>
              <a:t> Minority living in </a:t>
            </a:r>
            <a:r>
              <a:rPr lang="en-US" dirty="0" err="1"/>
              <a:t>Jara</a:t>
            </a:r>
            <a:r>
              <a:rPr lang="en-US" dirty="0"/>
              <a:t> suffers extreme pressures to adopt to the mainstream Taka culture. </a:t>
            </a:r>
          </a:p>
          <a:p>
            <a:pPr lvl="1"/>
            <a:r>
              <a:rPr lang="en-US" dirty="0"/>
              <a:t>Language: The </a:t>
            </a:r>
            <a:r>
              <a:rPr lang="en-US" dirty="0" err="1"/>
              <a:t>Algos</a:t>
            </a:r>
            <a:r>
              <a:rPr lang="en-US" dirty="0"/>
              <a:t> living in </a:t>
            </a:r>
            <a:r>
              <a:rPr lang="en-US" dirty="0" err="1"/>
              <a:t>Jara</a:t>
            </a:r>
            <a:r>
              <a:rPr lang="en-US" dirty="0"/>
              <a:t> want to be able to speak their own language (“</a:t>
            </a:r>
            <a:r>
              <a:rPr lang="en-US" dirty="0" err="1"/>
              <a:t>Algo</a:t>
            </a:r>
            <a:r>
              <a:rPr lang="en-US" dirty="0"/>
              <a:t>”). However, the Takas are very proud of their own language and want to make Taka the official language for the entire homeland.</a:t>
            </a:r>
          </a:p>
          <a:p>
            <a:pPr lvl="1"/>
            <a:r>
              <a:rPr lang="en-US" dirty="0"/>
              <a:t>Gender Relations: </a:t>
            </a:r>
            <a:r>
              <a:rPr lang="en-US" dirty="0" err="1"/>
              <a:t>Algos</a:t>
            </a:r>
            <a:r>
              <a:rPr lang="en-US" dirty="0"/>
              <a:t> think that women should have the same rights as men in the social and economic realm but that voting and running for office are “male” responsibilities.</a:t>
            </a:r>
          </a:p>
          <a:p>
            <a:pPr lvl="1"/>
            <a:r>
              <a:rPr lang="en-US" dirty="0"/>
              <a:t>Environment: While some cultures in </a:t>
            </a:r>
            <a:r>
              <a:rPr lang="en-US" dirty="0" err="1"/>
              <a:t>Jarth</a:t>
            </a:r>
            <a:r>
              <a:rPr lang="en-US" dirty="0"/>
              <a:t> (the Bandies!) see the exploitation of natural resources as a major objective that humans have to achieve at all cost, the </a:t>
            </a:r>
            <a:r>
              <a:rPr lang="en-US" dirty="0" err="1"/>
              <a:t>Algo</a:t>
            </a:r>
            <a:r>
              <a:rPr lang="en-US" dirty="0"/>
              <a:t> have a very deep and spiritual relationship with nature. They are amongst the most environmentally friendly people in today’s world. </a:t>
            </a:r>
            <a:r>
              <a:rPr lang="en-US" dirty="0" err="1"/>
              <a:t>Jarth</a:t>
            </a:r>
            <a:r>
              <a:rPr lang="en-US" dirty="0"/>
              <a:t> culture (and the damages created by mining) is very foreign to the </a:t>
            </a:r>
            <a:r>
              <a:rPr lang="en-US" dirty="0" err="1"/>
              <a:t>Algos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732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Background about the Ethnic Groups</a:t>
            </a:r>
            <a:br>
              <a:rPr lang="en-US" sz="2600" dirty="0"/>
            </a:br>
            <a:r>
              <a:rPr lang="en-US" sz="2600" dirty="0" err="1">
                <a:solidFill>
                  <a:srgbClr val="FFC000"/>
                </a:solidFill>
              </a:rPr>
              <a:t>Algos</a:t>
            </a:r>
            <a:r>
              <a:rPr lang="en-US" sz="2600" dirty="0">
                <a:solidFill>
                  <a:srgbClr val="FFC000"/>
                </a:solidFill>
              </a:rPr>
              <a:t> III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dirty="0" err="1"/>
              <a:t>Algos</a:t>
            </a:r>
            <a:r>
              <a:rPr lang="en-US" dirty="0"/>
              <a:t> have the weakest sense of “national identity” of all the ethnicities living in </a:t>
            </a:r>
            <a:r>
              <a:rPr lang="en-US" dirty="0" err="1"/>
              <a:t>Jarth</a:t>
            </a:r>
            <a:r>
              <a:rPr lang="en-US" dirty="0"/>
              <a:t>. They identify more with the </a:t>
            </a:r>
            <a:r>
              <a:rPr lang="en-US" dirty="0" err="1"/>
              <a:t>Algo</a:t>
            </a:r>
            <a:r>
              <a:rPr lang="en-US" dirty="0"/>
              <a:t> groups living in some of the neighboring countries. </a:t>
            </a:r>
          </a:p>
          <a:p>
            <a:pPr lvl="1"/>
            <a:r>
              <a:rPr lang="en-US" dirty="0"/>
              <a:t>In a recent survey, only 23 percent of all </a:t>
            </a:r>
            <a:r>
              <a:rPr lang="en-US" dirty="0" err="1"/>
              <a:t>Algos</a:t>
            </a:r>
            <a:r>
              <a:rPr lang="en-US" dirty="0"/>
              <a:t> said that they identify primarily as “</a:t>
            </a:r>
            <a:r>
              <a:rPr lang="en-US" dirty="0" err="1"/>
              <a:t>Jarthers</a:t>
            </a:r>
            <a:r>
              <a:rPr lang="en-US" dirty="0"/>
              <a:t>.” </a:t>
            </a:r>
          </a:p>
          <a:p>
            <a:pPr lvl="1"/>
            <a:r>
              <a:rPr lang="en-US" dirty="0"/>
              <a:t>More than 50 percent of respondents identify primarily as </a:t>
            </a:r>
            <a:r>
              <a:rPr lang="en-US" dirty="0" err="1"/>
              <a:t>Algos</a:t>
            </a:r>
            <a:r>
              <a:rPr lang="en-US" dirty="0"/>
              <a:t> and declared that they would like to secede from the country. </a:t>
            </a:r>
          </a:p>
          <a:p>
            <a:pPr lvl="2"/>
            <a:r>
              <a:rPr lang="en-US" dirty="0"/>
              <a:t>Main reason: The cultural differences between </a:t>
            </a:r>
            <a:r>
              <a:rPr lang="en-US" dirty="0" err="1"/>
              <a:t>Algos</a:t>
            </a:r>
            <a:r>
              <a:rPr lang="en-US" dirty="0"/>
              <a:t> and the other ethnic groups in the country are perceived as too big. </a:t>
            </a:r>
            <a:r>
              <a:rPr lang="en-US" dirty="0" err="1"/>
              <a:t>Algos</a:t>
            </a:r>
            <a:r>
              <a:rPr lang="en-US" dirty="0"/>
              <a:t> don’t think that they have a lot in common with the rest of the groups living in </a:t>
            </a:r>
            <a:r>
              <a:rPr lang="en-US" dirty="0" err="1"/>
              <a:t>Jarth</a:t>
            </a:r>
            <a:r>
              <a:rPr lang="en-US" dirty="0"/>
              <a:t>.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32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ronus">
  <a:themeElements>
    <a:clrScheme name="Cronus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ronus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ronus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55</TotalTime>
  <Words>1884</Words>
  <Application>Microsoft Office PowerPoint</Application>
  <PresentationFormat>On-screen Show (4:3)</PresentationFormat>
  <Paragraphs>155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Georgia</vt:lpstr>
      <vt:lpstr>Wingdings</vt:lpstr>
      <vt:lpstr>Wingdings 2</vt:lpstr>
      <vt:lpstr>Cronus</vt:lpstr>
      <vt:lpstr>Constitutional Convention</vt:lpstr>
      <vt:lpstr>New countries have to make a lot of choices I</vt:lpstr>
      <vt:lpstr>New countries have to make a lot of choices II</vt:lpstr>
      <vt:lpstr>Purpose of the simulation I</vt:lpstr>
      <vt:lpstr>History of the Country I</vt:lpstr>
      <vt:lpstr>History of the Country II</vt:lpstr>
      <vt:lpstr>History of the Country III</vt:lpstr>
      <vt:lpstr>The Convention I</vt:lpstr>
      <vt:lpstr>Your Job – Preparation!</vt:lpstr>
      <vt:lpstr>Paper Part I</vt:lpstr>
      <vt:lpstr>Paper Part I</vt:lpstr>
      <vt:lpstr>Paper Part II</vt:lpstr>
      <vt:lpstr>The simulation</vt:lpstr>
      <vt:lpstr>Background about the Ethnic Groups  Bandies &amp; Dorfas </vt:lpstr>
      <vt:lpstr>Background about the Ethnic Groups Takas I</vt:lpstr>
      <vt:lpstr>Background about the Ethnic Groups Takas II</vt:lpstr>
      <vt:lpstr>Background about the Ethnic Groups Takas III</vt:lpstr>
      <vt:lpstr>Background about the Ethnic Groups Algos I</vt:lpstr>
      <vt:lpstr>Background about the Ethnic Groups Algos II</vt:lpstr>
      <vt:lpstr>Background about the Ethnic Groups Algos III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Nationalism &amp; National Identity</dc:title>
  <dc:creator>Florian</dc:creator>
  <cp:lastModifiedBy>sarah fisher</cp:lastModifiedBy>
  <cp:revision>544</cp:revision>
  <dcterms:created xsi:type="dcterms:W3CDTF">2013-07-22T15:15:19Z</dcterms:created>
  <dcterms:modified xsi:type="dcterms:W3CDTF">2017-06-23T17:56:30Z</dcterms:modified>
</cp:coreProperties>
</file>